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0" r:id="rId4"/>
    <p:sldId id="258" r:id="rId5"/>
    <p:sldId id="259" r:id="rId6"/>
    <p:sldId id="261" r:id="rId7"/>
    <p:sldId id="270" r:id="rId8"/>
    <p:sldId id="262" r:id="rId9"/>
    <p:sldId id="263" r:id="rId10"/>
    <p:sldId id="267" r:id="rId11"/>
    <p:sldId id="271" r:id="rId12"/>
    <p:sldId id="273" r:id="rId13"/>
    <p:sldId id="268" r:id="rId14"/>
    <p:sldId id="269" r:id="rId15"/>
    <p:sldId id="264" r:id="rId16"/>
    <p:sldId id="265" r:id="rId17"/>
    <p:sldId id="274" r:id="rId1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ksris Shah" initials="AS" lastIdx="2" clrIdx="0">
    <p:extLst>
      <p:ext uri="{19B8F6BF-5375-455C-9EA6-DF929625EA0E}">
        <p15:presenceInfo xmlns:p15="http://schemas.microsoft.com/office/powerpoint/2012/main" userId="93a09abc319e7aa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9999"/>
    <a:srgbClr val="4D4D4D"/>
    <a:srgbClr val="333333"/>
    <a:srgbClr val="2675B4"/>
    <a:srgbClr val="CC0000"/>
    <a:srgbClr val="D9D9D9"/>
    <a:srgbClr val="F2F2F2"/>
    <a:srgbClr val="CC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619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44" d="100"/>
          <a:sy n="144" d="100"/>
        </p:scale>
        <p:origin x="-2328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5-02T21:33:00.330" idx="1">
    <p:pos x="10" y="10"/>
    <p:text>inpainting based on background estimates.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5-02T22:19:27.591" idx="2">
    <p:pos x="10" y="10"/>
    <p:text>YIQ= Luminance, Hue, Saturation</p:text>
    <p:extLst>
      <p:ext uri="{C676402C-5697-4E1C-873F-D02D1690AC5C}">
        <p15:threadingInfo xmlns:p15="http://schemas.microsoft.com/office/powerpoint/2012/main" timeZoneBias="2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8195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8196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8197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27D0FC2-A57B-4272-A8B0-49CFADAABFC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50491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A35E418-89A0-43B3-94A7-CD1A977FB9E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123573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Osaka" charset="-128"/>
        <a:cs typeface="Osaka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Osaka" charset="-128"/>
        <a:cs typeface="Osaka" charset="-128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Osaka" charset="-128"/>
        <a:cs typeface="Osaka" charset="-128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Osaka" charset="-128"/>
        <a:cs typeface="Osaka" charset="-128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Osaka" charset="-128"/>
        <a:cs typeface="Osaka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CEF06EAB-350A-4048-B67D-9B3430B7057F}" type="slidenum">
              <a:rPr lang="en-US" altLang="en-US" sz="1200"/>
              <a:pPr/>
              <a:t>1</a:t>
            </a:fld>
            <a:endParaRPr lang="en-US" altLang="en-US" sz="1200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8141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10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078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11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53385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12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97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13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9894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14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5631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15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33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16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925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17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972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2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026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3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2782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4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8701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5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369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6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256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7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607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8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952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02DCC87A-06BA-491A-9AC2-502842F1CB5F}" type="slidenum">
              <a:rPr lang="en-US" altLang="en-US" sz="1200"/>
              <a:pPr/>
              <a:t>9</a:t>
            </a:fld>
            <a:endParaRPr lang="en-US" altLang="en-US" sz="120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731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ChangeArrowheads="1"/>
          </p:cNvSpPr>
          <p:nvPr userDrawn="1"/>
        </p:nvSpPr>
        <p:spPr bwMode="auto">
          <a:xfrm>
            <a:off x="0" y="-76200"/>
            <a:ext cx="9144000" cy="5791200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333333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endParaRPr lang="en-US" altLang="en-US"/>
          </a:p>
        </p:txBody>
      </p:sp>
      <p:sp>
        <p:nvSpPr>
          <p:cNvPr id="5" name="Rectangle 7"/>
          <p:cNvSpPr>
            <a:spLocks noChangeArrowheads="1"/>
          </p:cNvSpPr>
          <p:nvPr userDrawn="1"/>
        </p:nvSpPr>
        <p:spPr bwMode="auto">
          <a:xfrm>
            <a:off x="0" y="5638800"/>
            <a:ext cx="9144000" cy="12192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endParaRPr lang="en-US" altLang="en-US"/>
          </a:p>
        </p:txBody>
      </p:sp>
      <p:sp>
        <p:nvSpPr>
          <p:cNvPr id="6" name="Line 10"/>
          <p:cNvSpPr>
            <a:spLocks noChangeShapeType="1"/>
          </p:cNvSpPr>
          <p:nvPr userDrawn="1"/>
        </p:nvSpPr>
        <p:spPr bwMode="auto">
          <a:xfrm>
            <a:off x="0" y="5638800"/>
            <a:ext cx="9144000" cy="0"/>
          </a:xfrm>
          <a:prstGeom prst="line">
            <a:avLst/>
          </a:prstGeom>
          <a:noFill/>
          <a:ln w="6350">
            <a:solidFill>
              <a:srgbClr val="4D4D4D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Times" charset="0"/>
            </a:endParaRPr>
          </a:p>
        </p:txBody>
      </p:sp>
      <p:pic>
        <p:nvPicPr>
          <p:cNvPr id="7" name="Picture 1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6019800"/>
            <a:ext cx="96837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200400"/>
            <a:ext cx="6400800" cy="1752600"/>
          </a:xfrm>
        </p:spPr>
        <p:txBody>
          <a:bodyPr/>
          <a:lstStyle>
            <a:lvl1pPr marL="0" indent="0" algn="ctr">
              <a:buFont typeface="Wingdings" charset="2"/>
              <a:buNone/>
              <a:defRPr>
                <a:solidFill>
                  <a:srgbClr val="CCCCCC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77421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Trustees Presentation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3CE9526-546C-4614-BE15-4D2A5FD7752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6F2A514-C3E1-4D77-ACA5-7E96DD6177EC}" type="datetime1">
              <a:rPr lang="en-US" altLang="en-US"/>
              <a:pPr/>
              <a:t>5/3/2017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9090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762000"/>
            <a:ext cx="19812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762000"/>
            <a:ext cx="5791200" cy="4953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Trustees Presentation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0AF213-5EF2-47E8-98EB-28E36B1A544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4F07B98-BCA8-4145-A987-89F0EB353E6E}" type="datetime1">
              <a:rPr lang="en-US" altLang="en-US"/>
              <a:pPr/>
              <a:t>5/3/2017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1829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Trustees Presentation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6466F8C-AA30-4822-97BC-CC9A21F62A5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F72757-D195-4B92-A654-36C91B738B98}" type="datetime1">
              <a:rPr lang="en-US" altLang="en-US"/>
              <a:pPr/>
              <a:t>5/3/2017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2129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Trustees Presentation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3E8CBA-47E6-472B-ABF9-615111734EE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A3B4C82-796D-4FA3-9EA3-C763BCC4911E}" type="datetime1">
              <a:rPr lang="en-US" altLang="en-US"/>
              <a:pPr/>
              <a:t>5/3/2017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139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828800"/>
            <a:ext cx="38862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38862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Trustees Presentation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01A43C-924F-4326-8B17-E3CEE8F989F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8D8574-E8C8-4A32-9D77-97C54FD66716}" type="datetime1">
              <a:rPr lang="en-US" altLang="en-US"/>
              <a:pPr/>
              <a:t>5/3/2017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6073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Trustees Presentation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CFCE6CF-81A7-4A50-9407-7CFCACC04F1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EC19084-C456-40A5-A132-359684AF202F}" type="datetime1">
              <a:rPr lang="en-US" altLang="en-US"/>
              <a:pPr/>
              <a:t>5/3/2017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7227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Trustees Presentation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481418-C8E1-4E4A-B068-1AD22714A0D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AFBFBC5-F1E3-4B2C-AEA8-A1F527326727}" type="datetime1">
              <a:rPr lang="en-US" altLang="en-US"/>
              <a:pPr/>
              <a:t>5/3/2017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210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Trustees Presentation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9D4EF42-CCE8-4CC4-A23A-A51B249EAC6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4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7F26FC1-7CE2-4EEA-AB82-8DD4CC0D3760}" type="datetime1">
              <a:rPr lang="en-US" altLang="en-US"/>
              <a:pPr/>
              <a:t>5/3/2017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6755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Trustees Presentation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34A17E-B6E4-4D85-A13E-CC54A69D8B9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AF79BA-8398-4BEA-8298-ECBEFFF1084D}" type="datetime1">
              <a:rPr lang="en-US" altLang="en-US"/>
              <a:pPr/>
              <a:t>5/3/2017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7465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Trustees Presentation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34DA52-F535-4CB6-9687-217C93BFD35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3F446C-430F-492B-87BB-D3B3723EF3DF}" type="datetime1">
              <a:rPr lang="en-US" altLang="en-US"/>
              <a:pPr/>
              <a:t>5/3/2017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3865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Rectangle 10"/>
          <p:cNvSpPr>
            <a:spLocks noChangeArrowheads="1"/>
          </p:cNvSpPr>
          <p:nvPr userDrawn="1"/>
        </p:nvSpPr>
        <p:spPr bwMode="auto">
          <a:xfrm>
            <a:off x="0" y="-42863"/>
            <a:ext cx="9144000" cy="347663"/>
          </a:xfrm>
          <a:prstGeom prst="rect">
            <a:avLst/>
          </a:prstGeom>
          <a:gradFill rotWithShape="0">
            <a:gsLst>
              <a:gs pos="0">
                <a:srgbClr val="333333"/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endParaRPr lang="en-US" altLang="en-US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This is the title of this slide.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828800"/>
            <a:ext cx="79248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09600" y="0"/>
            <a:ext cx="5105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altLang="en-US"/>
              <a:t>Trustees Presentation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86600" y="5903913"/>
            <a:ext cx="1447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0" rIns="91440" bIns="0" numCol="1" anchor="t" anchorCtr="0" compatLnSpc="1">
            <a:prstTxWarp prst="textNoShape">
              <a:avLst/>
            </a:prstTxWarp>
          </a:bodyPr>
          <a:lstStyle>
            <a:lvl1pPr algn="r">
              <a:defRPr sz="4400" b="1">
                <a:solidFill>
                  <a:srgbClr val="D9D9D9"/>
                </a:solidFill>
                <a:latin typeface="Arial" panose="020B0604020202020204" pitchFamily="34" charset="0"/>
              </a:defRPr>
            </a:lvl1pPr>
          </a:lstStyle>
          <a:p>
            <a:fld id="{9F353D00-9C46-4289-863A-66A090E1631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36" name="Text Box 12"/>
          <p:cNvSpPr txBox="1">
            <a:spLocks noChangeArrowheads="1"/>
          </p:cNvSpPr>
          <p:nvPr userDrawn="1"/>
        </p:nvSpPr>
        <p:spPr bwMode="auto">
          <a:xfrm>
            <a:off x="609600" y="1524000"/>
            <a:ext cx="79248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200" b="1">
                <a:solidFill>
                  <a:schemeClr val="bg1"/>
                </a:solidFill>
                <a:latin typeface="Arial" panose="020B0604020202020204" pitchFamily="34" charset="0"/>
              </a:rPr>
              <a:t>Boston University</a:t>
            </a:r>
            <a:r>
              <a:rPr lang="en-US" altLang="en-US" sz="1200">
                <a:solidFill>
                  <a:schemeClr val="bg1"/>
                </a:solidFill>
                <a:latin typeface="Arial" panose="020B0604020202020204" pitchFamily="34" charset="0"/>
              </a:rPr>
              <a:t> Slideshow Title Goes Here</a:t>
            </a:r>
          </a:p>
        </p:txBody>
      </p:sp>
      <p:sp>
        <p:nvSpPr>
          <p:cNvPr id="1042" name="Rectangle 1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629400" y="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08080"/>
                </a:solidFill>
                <a:latin typeface="Arial" panose="020B0604020202020204" pitchFamily="34" charset="0"/>
              </a:defRPr>
            </a:lvl1pPr>
          </a:lstStyle>
          <a:p>
            <a:fld id="{21B59126-DB3D-4F4D-B8E1-0C632200886F}" type="datetime1">
              <a:rPr lang="en-US" altLang="en-US"/>
              <a:pPr/>
              <a:t>5/3/2017</a:t>
            </a:fld>
            <a:endParaRPr lang="en-US" altLang="en-US"/>
          </a:p>
        </p:txBody>
      </p:sp>
      <p:pic>
        <p:nvPicPr>
          <p:cNvPr id="1033" name="Picture 16" descr="ece_sub_sig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096000"/>
            <a:ext cx="5364163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2675B4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2675B4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2675B4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2675B4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2675B4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524000"/>
          </a:xfrm>
        </p:spPr>
        <p:txBody>
          <a:bodyPr/>
          <a:lstStyle/>
          <a:p>
            <a:pPr eaLnBrk="1" hangingPunct="1"/>
            <a:r>
              <a:rPr lang="en-US" dirty="0"/>
              <a:t>Depth Enhancement</a:t>
            </a:r>
            <a:br>
              <a:rPr lang="en-US" dirty="0"/>
            </a:br>
            <a:r>
              <a:rPr lang="en-US" dirty="0"/>
              <a:t>Using Adaptive Auto Regressive </a:t>
            </a:r>
            <a:r>
              <a:rPr lang="en-US" dirty="0" smtClean="0"/>
              <a:t>Model</a:t>
            </a:r>
            <a:endParaRPr lang="en-US" altLang="en-US" dirty="0" smtClean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Rishab Shah, Fan </a:t>
            </a:r>
            <a:r>
              <a:rPr lang="en-US" altLang="en-US" dirty="0" smtClean="0"/>
              <a:t>Cao</a:t>
            </a:r>
            <a:endParaRPr lang="en-US" altLang="en-US" dirty="0" smtClean="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en-US" dirty="0" smtClean="0"/>
              <a:t>5/3/2017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10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Results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78885"/>
            <a:ext cx="2609398" cy="22593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78" t="3111" r="11006" b="10144"/>
          <a:stretch/>
        </p:blipFill>
        <p:spPr>
          <a:xfrm>
            <a:off x="5571681" y="1378885"/>
            <a:ext cx="2629371" cy="229588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29000" y="2023336"/>
            <a:ext cx="1681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Color and Ground truth image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680" y="3799202"/>
            <a:ext cx="2629371" cy="22067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810000"/>
            <a:ext cx="2609398" cy="22291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429000" y="4419600"/>
            <a:ext cx="19426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Synthetically degraded and filtered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79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11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Results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9" t="3111" r="9968" b="10144"/>
          <a:stretch/>
        </p:blipFill>
        <p:spPr>
          <a:xfrm>
            <a:off x="5562600" y="1199482"/>
            <a:ext cx="2819400" cy="22433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33296"/>
            <a:ext cx="2819400" cy="225146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538910" y="1641506"/>
            <a:ext cx="17574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Color </a:t>
            </a:r>
            <a:r>
              <a:rPr lang="en-US" dirty="0" smtClean="0"/>
              <a:t>and Ground truth </a:t>
            </a:r>
            <a:r>
              <a:rPr lang="en-US" dirty="0" smtClean="0"/>
              <a:t>image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3652449"/>
            <a:ext cx="2819400" cy="225146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9" t="3111" r="9968" b="10144"/>
          <a:stretch/>
        </p:blipFill>
        <p:spPr>
          <a:xfrm>
            <a:off x="457200" y="3779093"/>
            <a:ext cx="2819400" cy="224339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505200" y="4419600"/>
            <a:ext cx="190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Synthetically degraded and filtered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720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12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Results</a:t>
            </a:r>
            <a:endParaRPr lang="en-US" altLang="en-US" dirty="0" smtClean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862119"/>
              </p:ext>
            </p:extLst>
          </p:nvPr>
        </p:nvGraphicFramePr>
        <p:xfrm>
          <a:off x="1371600" y="1295400"/>
          <a:ext cx="6324600" cy="3505199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1600200"/>
                <a:gridCol w="1524000"/>
                <a:gridCol w="1066800"/>
                <a:gridCol w="1066800"/>
                <a:gridCol w="1066800"/>
              </a:tblGrid>
              <a:tr h="118533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Resolution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MSE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PSNR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SSIM</a:t>
                      </a:r>
                      <a:endParaRPr lang="en-US" dirty="0"/>
                    </a:p>
                  </a:txBody>
                  <a:tcPr/>
                </a:tc>
              </a:tr>
              <a:tr h="1159933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Aloe</a:t>
                      </a:r>
                      <a:r>
                        <a:rPr lang="en-US" baseline="0" dirty="0" smtClean="0"/>
                        <a:t> Plant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1282x1110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0.016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17.9533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0.7948</a:t>
                      </a:r>
                      <a:endParaRPr lang="en-US" dirty="0"/>
                    </a:p>
                  </a:txBody>
                  <a:tcPr/>
                </a:tc>
              </a:tr>
              <a:tr h="1159933"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Head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1390x1110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0.0274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15.6266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0.8092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78" t="3111" r="11006" b="10144"/>
          <a:stretch/>
        </p:blipFill>
        <p:spPr>
          <a:xfrm>
            <a:off x="1790699" y="3131743"/>
            <a:ext cx="861883" cy="7503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9" t="3111" r="9968" b="10144"/>
          <a:stretch/>
        </p:blipFill>
        <p:spPr>
          <a:xfrm>
            <a:off x="1790700" y="4419599"/>
            <a:ext cx="861883" cy="685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98928" y="5103166"/>
            <a:ext cx="2574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Run time=~2 hours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971800" y="5564831"/>
            <a:ext cx="37818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Images from Middlebury dataset, 2005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0604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13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Results</a:t>
            </a:r>
            <a:endParaRPr lang="en-US" alt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3697357"/>
            <a:ext cx="2893484" cy="21701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448" y="1538123"/>
            <a:ext cx="2808515" cy="21063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33" y="1546814"/>
            <a:ext cx="2819400" cy="21145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91102" y="4267384"/>
            <a:ext cx="2443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Run time: ~1 hour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091102" y="4722942"/>
            <a:ext cx="2326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cs typeface="Times" panose="02020603050405020304" pitchFamily="18" charset="0"/>
              </a:rPr>
              <a:t>Resolution: 640x480</a:t>
            </a:r>
            <a:endParaRPr lang="en-US" sz="2000" dirty="0"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571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14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Results</a:t>
            </a:r>
            <a:endParaRPr lang="en-US" alt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6091102" y="4267384"/>
            <a:ext cx="2443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Run time: ~1 hour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3759036"/>
            <a:ext cx="2859836" cy="21448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529234"/>
            <a:ext cx="2859922" cy="214494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153" y="1558389"/>
            <a:ext cx="2808515" cy="210638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091102" y="4722942"/>
            <a:ext cx="2326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cs typeface="Times" panose="02020603050405020304" pitchFamily="18" charset="0"/>
              </a:rPr>
              <a:t>Resolution: 640x480</a:t>
            </a:r>
            <a:endParaRPr lang="en-US" sz="2000" dirty="0"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68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15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Conclusion &amp; Future Work</a:t>
            </a:r>
            <a:endParaRPr lang="en-US" altLang="en-US" dirty="0" smtClean="0"/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3504" y="1447800"/>
            <a:ext cx="7924800" cy="3886200"/>
          </a:xfrm>
        </p:spPr>
        <p:txBody>
          <a:bodyPr/>
          <a:lstStyle/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Present a novel framework to recover depth maps.</a:t>
            </a:r>
          </a:p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AR predictors that are adaptive to the characteristics of the depth maps.</a:t>
            </a:r>
          </a:p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Proposed system </a:t>
            </a:r>
            <a:r>
              <a:rPr lang="en-US" altLang="en-US" dirty="0" smtClean="0"/>
              <a:t>has a linear optimization problem.</a:t>
            </a:r>
            <a:endParaRPr lang="en-US" altLang="en-US" dirty="0" smtClean="0"/>
          </a:p>
          <a:p>
            <a:pPr eaLnBrk="1" hangingPunct="1">
              <a:buClr>
                <a:srgbClr val="CC0000"/>
              </a:buClr>
            </a:pPr>
            <a:endParaRPr lang="en-US" altLang="en-US" dirty="0"/>
          </a:p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Code more efficiently.</a:t>
            </a:r>
          </a:p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Develop a method for temporal denoising</a:t>
            </a:r>
            <a:r>
              <a:rPr lang="en-US" altLang="en-US" dirty="0" smtClean="0"/>
              <a:t>.</a:t>
            </a:r>
            <a:endParaRPr lang="en-US" altLang="en-US" dirty="0" smtClean="0"/>
          </a:p>
          <a:p>
            <a:pPr marL="0" indent="0" eaLnBrk="1" hangingPunct="1">
              <a:buClr>
                <a:srgbClr val="CC0000"/>
              </a:buClr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727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16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514600"/>
            <a:ext cx="7924800" cy="1295400"/>
          </a:xfrm>
        </p:spPr>
        <p:txBody>
          <a:bodyPr/>
          <a:lstStyle/>
          <a:p>
            <a:pPr algn="ctr" eaLnBrk="1" hangingPunct="1"/>
            <a:r>
              <a:rPr lang="en-US" altLang="en-US" sz="6000" b="1" dirty="0" smtClean="0"/>
              <a:t>Thank You</a:t>
            </a:r>
            <a:endParaRPr lang="en-US" altLang="en-US" sz="6000" dirty="0" smtClean="0"/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4608513"/>
            <a:ext cx="7924800" cy="1295400"/>
          </a:xfrm>
        </p:spPr>
        <p:txBody>
          <a:bodyPr/>
          <a:lstStyle/>
          <a:p>
            <a:pPr marL="0" indent="0" eaLnBrk="1" hangingPunct="1">
              <a:buClr>
                <a:srgbClr val="CC0000"/>
              </a:buClr>
              <a:buNone/>
            </a:pPr>
            <a:r>
              <a:rPr lang="en-US" altLang="en-US" b="1" dirty="0" smtClean="0"/>
              <a:t>FUN FACT: </a:t>
            </a:r>
            <a:r>
              <a:rPr lang="en-US" altLang="en-US" dirty="0" smtClean="0"/>
              <a:t>Kinect for Xbox 360 is the fastest selling consumer gaming add-on device with over 24 million devices sold.</a:t>
            </a:r>
          </a:p>
        </p:txBody>
      </p:sp>
    </p:spTree>
    <p:extLst>
      <p:ext uri="{BB962C8B-B14F-4D97-AF65-F5344CB8AC3E}">
        <p14:creationId xmlns:p14="http://schemas.microsoft.com/office/powerpoint/2010/main" val="152893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17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References</a:t>
            </a:r>
            <a:endParaRPr lang="en-US" altLang="en-US" dirty="0" smtClean="0"/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3504" y="1447800"/>
            <a:ext cx="7924800" cy="3886200"/>
          </a:xfrm>
        </p:spPr>
        <p:txBody>
          <a:bodyPr/>
          <a:lstStyle/>
          <a:p>
            <a:pPr eaLnBrk="1" hangingPunct="1">
              <a:buClr>
                <a:srgbClr val="CC0000"/>
              </a:buClr>
            </a:pPr>
            <a:r>
              <a:rPr lang="en-US" sz="2000" dirty="0"/>
              <a:t>J. Yang and X. Ye and K. Li and C. </a:t>
            </a:r>
            <a:r>
              <a:rPr lang="en-US" sz="2000" dirty="0" err="1"/>
              <a:t>Hou</a:t>
            </a:r>
            <a:r>
              <a:rPr lang="en-US" sz="2000" dirty="0"/>
              <a:t> and Y. Wang, “</a:t>
            </a:r>
            <a:r>
              <a:rPr lang="en-US" sz="2000" dirty="0">
                <a:solidFill>
                  <a:schemeClr val="accent2"/>
                </a:solidFill>
              </a:rPr>
              <a:t>Color-Guided Depth Recovery From RGB-D Data Using an Adaptive Autoregressive Model</a:t>
            </a:r>
            <a:r>
              <a:rPr lang="en-US" sz="2000" dirty="0"/>
              <a:t>”, IEEE Transactions on Image Processing, 2014, vol.23, pages </a:t>
            </a:r>
            <a:r>
              <a:rPr lang="en-US" sz="2000" dirty="0" smtClean="0"/>
              <a:t>3442-3458.</a:t>
            </a:r>
          </a:p>
          <a:p>
            <a:pPr eaLnBrk="1" hangingPunct="1">
              <a:buClr>
                <a:srgbClr val="CC0000"/>
              </a:buClr>
            </a:pPr>
            <a:r>
              <a:rPr lang="en-US" sz="2000" dirty="0" smtClean="0"/>
              <a:t>D</a:t>
            </a:r>
            <a:r>
              <a:rPr lang="en-US" sz="2000" dirty="0"/>
              <a:t>. </a:t>
            </a:r>
            <a:r>
              <a:rPr lang="en-US" sz="2000" dirty="0" err="1"/>
              <a:t>Scharstein</a:t>
            </a:r>
            <a:r>
              <a:rPr lang="en-US" sz="2000" dirty="0"/>
              <a:t> and C. Pal. ”</a:t>
            </a:r>
            <a:r>
              <a:rPr lang="en-US" sz="2000" dirty="0">
                <a:solidFill>
                  <a:srgbClr val="003399"/>
                </a:solidFill>
              </a:rPr>
              <a:t>Learning conditional random fields for stereo</a:t>
            </a:r>
            <a:r>
              <a:rPr lang="en-US" sz="2000" dirty="0" smtClean="0"/>
              <a:t>.” In</a:t>
            </a:r>
            <a:r>
              <a:rPr lang="en-US" sz="2000" dirty="0"/>
              <a:t> </a:t>
            </a:r>
            <a:r>
              <a:rPr lang="en-US" sz="2000" i="1" dirty="0"/>
              <a:t>IEEE Computer Society Conference on Computer Vision and Pattern Recognition (CVPR 2007),</a:t>
            </a:r>
            <a:r>
              <a:rPr lang="en-US" sz="2000" dirty="0"/>
              <a:t> Minneapolis, MN, June 2007.</a:t>
            </a:r>
          </a:p>
          <a:p>
            <a:pPr eaLnBrk="1" hangingPunct="1">
              <a:buClr>
                <a:srgbClr val="CC0000"/>
              </a:buClr>
            </a:pPr>
            <a:r>
              <a:rPr lang="en-US" altLang="en-US" sz="2000" dirty="0" smtClean="0">
                <a:solidFill>
                  <a:srgbClr val="000000"/>
                </a:solidFill>
                <a:cs typeface="Times" panose="02020603050405020304" pitchFamily="18" charset="0"/>
              </a:rPr>
              <a:t>K. </a:t>
            </a:r>
            <a:r>
              <a:rPr lang="en-US" altLang="en-US" sz="2000" dirty="0">
                <a:solidFill>
                  <a:srgbClr val="000000"/>
                </a:solidFill>
                <a:cs typeface="Times" panose="02020603050405020304" pitchFamily="18" charset="0"/>
              </a:rPr>
              <a:t>Lai, </a:t>
            </a:r>
            <a:r>
              <a:rPr lang="en-US" altLang="en-US" sz="2000" dirty="0" smtClean="0">
                <a:solidFill>
                  <a:srgbClr val="000000"/>
                </a:solidFill>
                <a:cs typeface="Times" panose="02020603050405020304" pitchFamily="18" charset="0"/>
              </a:rPr>
              <a:t>L. </a:t>
            </a:r>
            <a:r>
              <a:rPr lang="en-US" altLang="en-US" sz="2000" dirty="0">
                <a:solidFill>
                  <a:srgbClr val="000000"/>
                </a:solidFill>
                <a:cs typeface="Times" panose="02020603050405020304" pitchFamily="18" charset="0"/>
              </a:rPr>
              <a:t>Bo, </a:t>
            </a:r>
            <a:r>
              <a:rPr lang="en-US" altLang="en-US" sz="2000" dirty="0" smtClean="0">
                <a:solidFill>
                  <a:srgbClr val="000000"/>
                </a:solidFill>
                <a:cs typeface="Times" panose="02020603050405020304" pitchFamily="18" charset="0"/>
              </a:rPr>
              <a:t>X. </a:t>
            </a:r>
            <a:r>
              <a:rPr lang="en-US" altLang="en-US" sz="2000" dirty="0">
                <a:solidFill>
                  <a:srgbClr val="000000"/>
                </a:solidFill>
                <a:cs typeface="Times" panose="02020603050405020304" pitchFamily="18" charset="0"/>
              </a:rPr>
              <a:t>Ren, and Dieter Fox, “</a:t>
            </a:r>
            <a:r>
              <a:rPr lang="en-US" altLang="en-US" sz="2000" dirty="0">
                <a:solidFill>
                  <a:schemeClr val="accent2"/>
                </a:solidFill>
                <a:cs typeface="Times" panose="02020603050405020304" pitchFamily="18" charset="0"/>
              </a:rPr>
              <a:t>A Large-Scale Hierarchical Multi-View RGB-D Object Dataset</a:t>
            </a:r>
            <a:r>
              <a:rPr lang="en-US" altLang="en-US" sz="2000" dirty="0">
                <a:solidFill>
                  <a:srgbClr val="000000"/>
                </a:solidFill>
                <a:cs typeface="Times" panose="02020603050405020304" pitchFamily="18" charset="0"/>
              </a:rPr>
              <a:t>”, IEEE International Conference on Robotics and Automation (ICRA), May 2011. </a:t>
            </a:r>
            <a:endParaRPr lang="en-US" altLang="en-US" sz="2000" dirty="0"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024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2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Kinect and its fallacies</a:t>
            </a:r>
            <a:endParaRPr lang="en-US" altLang="en-US" dirty="0" smtClean="0"/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3504" y="1447800"/>
            <a:ext cx="7924800" cy="3886200"/>
          </a:xfrm>
        </p:spPr>
        <p:txBody>
          <a:bodyPr/>
          <a:lstStyle/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Depth Degradation</a:t>
            </a:r>
          </a:p>
          <a:p>
            <a:pPr lvl="1" eaLnBrk="1" hangingPunct="1">
              <a:buClr>
                <a:srgbClr val="CC0000"/>
              </a:buClr>
            </a:pPr>
            <a:r>
              <a:rPr lang="en-US" altLang="en-US" dirty="0" smtClean="0"/>
              <a:t>Noise</a:t>
            </a:r>
          </a:p>
          <a:p>
            <a:pPr lvl="1" eaLnBrk="1" hangingPunct="1">
              <a:buClr>
                <a:srgbClr val="CC0000"/>
              </a:buClr>
            </a:pPr>
            <a:r>
              <a:rPr lang="en-US" altLang="en-US" dirty="0" smtClean="0"/>
              <a:t>Low Resolution</a:t>
            </a:r>
          </a:p>
          <a:p>
            <a:pPr lvl="1" eaLnBrk="1" hangingPunct="1">
              <a:buClr>
                <a:srgbClr val="CC0000"/>
              </a:buClr>
            </a:pPr>
            <a:r>
              <a:rPr lang="en-US" altLang="en-US" dirty="0" smtClean="0"/>
              <a:t>Structural depth data missing</a:t>
            </a:r>
          </a:p>
          <a:p>
            <a:pPr lvl="1" eaLnBrk="1" hangingPunct="1">
              <a:buClr>
                <a:srgbClr val="CC0000"/>
              </a:buClr>
            </a:pPr>
            <a:r>
              <a:rPr lang="en-US" altLang="en-US" dirty="0" smtClean="0"/>
              <a:t>Does not work with transparent objects or highly lit areas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3271009"/>
            <a:ext cx="3130596" cy="23479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3274495"/>
            <a:ext cx="3136009" cy="235129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776600" y="5734636"/>
            <a:ext cx="35786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+mj-lt"/>
              </a:rPr>
              <a:t>Images from the UCL RGB-D dataset</a:t>
            </a:r>
            <a:endParaRPr lang="en-US" sz="16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3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Assumptions</a:t>
            </a:r>
            <a:endParaRPr lang="en-US" altLang="en-US" dirty="0" smtClean="0"/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3504" y="1447800"/>
            <a:ext cx="7924800" cy="3886200"/>
          </a:xfrm>
        </p:spPr>
        <p:txBody>
          <a:bodyPr/>
          <a:lstStyle/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Depth map and its corresponding color image is calibrated.</a:t>
            </a:r>
          </a:p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Not looking at transparent or highly-lit areas.</a:t>
            </a:r>
          </a:p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Recovery of only a single depth map at a time.</a:t>
            </a: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38400" y="3657600"/>
            <a:ext cx="3838218" cy="2158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424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4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Prior Solutions</a:t>
            </a:r>
            <a:endParaRPr lang="en-US" altLang="en-US" dirty="0" smtClean="0"/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3504" y="1447800"/>
            <a:ext cx="7924800" cy="3886200"/>
          </a:xfrm>
        </p:spPr>
        <p:txBody>
          <a:bodyPr/>
          <a:lstStyle/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Inpainting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66285" y="5159000"/>
            <a:ext cx="5861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M. </a:t>
            </a:r>
            <a:r>
              <a:rPr lang="en-US" sz="1200" dirty="0" err="1"/>
              <a:t>Stommel</a:t>
            </a:r>
            <a:r>
              <a:rPr lang="en-US" sz="1200" dirty="0"/>
              <a:t> and M. </a:t>
            </a:r>
            <a:r>
              <a:rPr lang="en-US" sz="1200" dirty="0" err="1"/>
              <a:t>Beetz</a:t>
            </a:r>
            <a:r>
              <a:rPr lang="en-US" sz="1200" dirty="0"/>
              <a:t> and W. </a:t>
            </a:r>
            <a:r>
              <a:rPr lang="en-US" sz="1200" dirty="0" smtClean="0"/>
              <a:t>Xu, “Inpainting </a:t>
            </a:r>
            <a:r>
              <a:rPr lang="en-US" sz="1200" dirty="0"/>
              <a:t>of Missing Values in the Kinect Sensor's </a:t>
            </a:r>
            <a:endParaRPr lang="en-US" sz="1200" dirty="0" smtClean="0"/>
          </a:p>
          <a:p>
            <a:r>
              <a:rPr lang="en-US" sz="1200" dirty="0" smtClean="0"/>
              <a:t>Depth </a:t>
            </a:r>
            <a:r>
              <a:rPr lang="en-US" sz="1200" dirty="0"/>
              <a:t>Maps Based on Background </a:t>
            </a:r>
            <a:r>
              <a:rPr lang="en-US" sz="1200" dirty="0" smtClean="0"/>
              <a:t>Estimates”, </a:t>
            </a:r>
            <a:r>
              <a:rPr lang="en-US" sz="1200" dirty="0"/>
              <a:t>IEEE Sensors </a:t>
            </a:r>
            <a:r>
              <a:rPr lang="en-US" sz="1200" dirty="0" smtClean="0"/>
              <a:t>Journal, vol. 14,</a:t>
            </a:r>
          </a:p>
          <a:p>
            <a:r>
              <a:rPr lang="en-US" sz="1200" dirty="0" smtClean="0">
                <a:cs typeface="Times" panose="02020603050405020304" pitchFamily="18" charset="0"/>
              </a:rPr>
              <a:t>Pages 1107-1116, 2014</a:t>
            </a:r>
            <a:endParaRPr lang="en-US" sz="1200" dirty="0">
              <a:cs typeface="Times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49" y="2078491"/>
            <a:ext cx="3698612" cy="27875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6362" y="2078492"/>
            <a:ext cx="4439443" cy="278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60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5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Prior Solutions</a:t>
            </a:r>
            <a:endParaRPr lang="en-US" altLang="en-US" dirty="0" smtClean="0"/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3504" y="1447800"/>
            <a:ext cx="7924800" cy="3886200"/>
          </a:xfrm>
        </p:spPr>
        <p:txBody>
          <a:bodyPr/>
          <a:lstStyle/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RGBD segmentation and data diffusion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251232" y="5355181"/>
            <a:ext cx="4629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A. </a:t>
            </a:r>
            <a:r>
              <a:rPr lang="en-US" sz="1200" dirty="0" err="1"/>
              <a:t>Dakkak</a:t>
            </a:r>
            <a:r>
              <a:rPr lang="en-US" sz="1200" dirty="0"/>
              <a:t> and A. Husain, “Recovering missing depth information from</a:t>
            </a:r>
          </a:p>
          <a:p>
            <a:r>
              <a:rPr lang="en-US" sz="1200" dirty="0"/>
              <a:t>Microsoft’s Kinect,” in </a:t>
            </a:r>
            <a:r>
              <a:rPr lang="en-US" sz="1200" i="1" dirty="0"/>
              <a:t>Proc. Embedded Vis. Alliance</a:t>
            </a:r>
            <a:r>
              <a:rPr lang="en-US" sz="1200" dirty="0"/>
              <a:t>, Boston, MA,</a:t>
            </a:r>
          </a:p>
          <a:p>
            <a:r>
              <a:rPr lang="en-US" sz="1200" dirty="0"/>
              <a:t>USA, 2012.</a:t>
            </a:r>
            <a:endParaRPr lang="en-US" sz="1200" dirty="0">
              <a:cs typeface="Times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192" y="1864929"/>
            <a:ext cx="6497424" cy="349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96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6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Proposed Solution</a:t>
            </a:r>
            <a:endParaRPr lang="en-US" altLang="en-US" dirty="0" smtClean="0"/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3504" y="1447800"/>
            <a:ext cx="7924800" cy="3886200"/>
          </a:xfrm>
        </p:spPr>
        <p:txBody>
          <a:bodyPr/>
          <a:lstStyle/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Adaptive Autoregressive model</a:t>
            </a:r>
          </a:p>
        </p:txBody>
      </p:sp>
      <p:pic>
        <p:nvPicPr>
          <p:cNvPr id="17429" name="Picture 174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08" y="2133600"/>
            <a:ext cx="7924800" cy="30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852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7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Proposed Solution</a:t>
            </a:r>
            <a:endParaRPr lang="en-US" altLang="en-US" dirty="0" smtClean="0"/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3504" y="1447800"/>
            <a:ext cx="7924800" cy="3886200"/>
          </a:xfrm>
        </p:spPr>
        <p:txBody>
          <a:bodyPr/>
          <a:lstStyle/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Adaptive Autoregressive model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191" y="1990725"/>
            <a:ext cx="3019425" cy="6000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1853" y="3048000"/>
            <a:ext cx="3848100" cy="914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9615" y="4524375"/>
            <a:ext cx="2428875" cy="8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91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8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Proposed Solution</a:t>
            </a:r>
            <a:endParaRPr lang="en-US" altLang="en-US" dirty="0" smtClean="0"/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3504" y="1447800"/>
            <a:ext cx="7924800" cy="3886200"/>
          </a:xfrm>
        </p:spPr>
        <p:txBody>
          <a:bodyPr/>
          <a:lstStyle/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Depth Term</a:t>
            </a:r>
          </a:p>
          <a:p>
            <a:pPr eaLnBrk="1" hangingPunct="1">
              <a:buClr>
                <a:srgbClr val="CC0000"/>
              </a:buClr>
            </a:pPr>
            <a:endParaRPr lang="en-US" altLang="en-US" dirty="0" smtClean="0"/>
          </a:p>
          <a:p>
            <a:pPr eaLnBrk="1" hangingPunct="1">
              <a:buClr>
                <a:srgbClr val="CC0000"/>
              </a:buClr>
            </a:pPr>
            <a:endParaRPr lang="en-US" altLang="en-US" dirty="0" smtClean="0"/>
          </a:p>
          <a:p>
            <a:pPr lvl="4" eaLnBrk="1" hangingPunct="1">
              <a:buClr>
                <a:srgbClr val="CC0000"/>
              </a:buClr>
            </a:pPr>
            <a:r>
              <a:rPr lang="en-US" altLang="en-US" dirty="0" smtClean="0"/>
              <a:t>Rough map by interpolation</a:t>
            </a:r>
          </a:p>
          <a:p>
            <a:pPr lvl="4" eaLnBrk="1" hangingPunct="1">
              <a:buClr>
                <a:srgbClr val="CC0000"/>
              </a:buClr>
            </a:pPr>
            <a:r>
              <a:rPr lang="en-US" altLang="en-US" dirty="0" smtClean="0"/>
              <a:t>Range filter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1843087"/>
            <a:ext cx="2828925" cy="8096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488844"/>
            <a:ext cx="2808515" cy="21063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505" y="3466620"/>
            <a:ext cx="2819400" cy="21145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561188" y="5673080"/>
            <a:ext cx="40094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Nearest Neighbor interpolation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249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r>
              <a:rPr lang="en-US" sz="1200" dirty="0" smtClean="0">
                <a:solidFill>
                  <a:schemeClr val="bg1"/>
                </a:solidFill>
              </a:rPr>
              <a:t>Depth Enhancement Using Adaptive Auto Regressive Model</a:t>
            </a:r>
            <a:endParaRPr lang="en-US" altLang="en-US" sz="1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6CE15A6C-1BF9-4D8D-94EA-C2AECB67C125}" type="slidenum">
              <a:rPr lang="en-US" altLang="en-US" sz="4400">
                <a:solidFill>
                  <a:srgbClr val="D9D9D9"/>
                </a:solidFill>
                <a:latin typeface="Arial" panose="020B0604020202020204" pitchFamily="34" charset="0"/>
              </a:rPr>
              <a:pPr/>
              <a:t>9</a:t>
            </a:fld>
            <a:endParaRPr lang="en-US" altLang="en-US" sz="4400">
              <a:solidFill>
                <a:srgbClr val="D9D9D9"/>
              </a:solidFill>
              <a:latin typeface="Arial" panose="020B0604020202020204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2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fld id="{F4EDF77E-62B0-4F23-BC2A-E94AFCC0E460}" type="datetime1">
              <a:rPr lang="en-US" altLang="en-US" sz="1200">
                <a:solidFill>
                  <a:srgbClr val="808080"/>
                </a:solidFill>
                <a:latin typeface="Arial" panose="020B0604020202020204" pitchFamily="34" charset="0"/>
              </a:rPr>
              <a:pPr/>
              <a:t>5/3/2017</a:t>
            </a:fld>
            <a:endParaRPr lang="en-US" alt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74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Proposed Solution</a:t>
            </a:r>
            <a:endParaRPr lang="en-US" altLang="en-US" dirty="0" smtClean="0"/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3504" y="1447800"/>
            <a:ext cx="7924800" cy="3886200"/>
          </a:xfrm>
        </p:spPr>
        <p:txBody>
          <a:bodyPr/>
          <a:lstStyle/>
          <a:p>
            <a:pPr eaLnBrk="1" hangingPunct="1">
              <a:buClr>
                <a:srgbClr val="CC0000"/>
              </a:buClr>
            </a:pPr>
            <a:r>
              <a:rPr lang="en-US" altLang="en-US" dirty="0" smtClean="0"/>
              <a:t>Color Term</a:t>
            </a:r>
          </a:p>
          <a:p>
            <a:pPr eaLnBrk="1" hangingPunct="1">
              <a:buClr>
                <a:srgbClr val="CC0000"/>
              </a:buClr>
            </a:pPr>
            <a:endParaRPr lang="en-US" altLang="en-US" dirty="0"/>
          </a:p>
          <a:p>
            <a:pPr eaLnBrk="1" hangingPunct="1">
              <a:buClr>
                <a:srgbClr val="CC0000"/>
              </a:buClr>
            </a:pPr>
            <a:endParaRPr lang="en-US" altLang="en-US" dirty="0" smtClean="0"/>
          </a:p>
          <a:p>
            <a:pPr lvl="4" eaLnBrk="1" hangingPunct="1">
              <a:buClr>
                <a:srgbClr val="CC0000"/>
              </a:buClr>
            </a:pPr>
            <a:r>
              <a:rPr lang="en-US" altLang="en-US" dirty="0" smtClean="0"/>
              <a:t>Shape-based neighborhood</a:t>
            </a:r>
          </a:p>
          <a:p>
            <a:pPr lvl="4" eaLnBrk="1" hangingPunct="1">
              <a:buClr>
                <a:srgbClr val="CC0000"/>
              </a:buClr>
            </a:pPr>
            <a:r>
              <a:rPr lang="en-US" altLang="en-US" dirty="0" smtClean="0"/>
              <a:t>YIQ space</a:t>
            </a:r>
          </a:p>
          <a:p>
            <a:pPr lvl="4" eaLnBrk="1" hangingPunct="1">
              <a:buClr>
                <a:srgbClr val="CC0000"/>
              </a:buClr>
            </a:pPr>
            <a:r>
              <a:rPr lang="en-US" altLang="en-US" dirty="0" smtClean="0"/>
              <a:t>“Patches” of size 3x3</a:t>
            </a:r>
          </a:p>
          <a:p>
            <a:pPr lvl="4" eaLnBrk="1" hangingPunct="1">
              <a:buClr>
                <a:srgbClr val="CC0000"/>
              </a:buClr>
            </a:pPr>
            <a:endParaRPr lang="en-US" altLang="en-US" dirty="0"/>
          </a:p>
          <a:p>
            <a:pPr lvl="4" eaLnBrk="1" hangingPunct="1">
              <a:buClr>
                <a:srgbClr val="CC0000"/>
              </a:buClr>
            </a:pPr>
            <a:endParaRPr lang="en-US" altLang="en-US" dirty="0" smtClean="0"/>
          </a:p>
          <a:p>
            <a:pPr lvl="4" eaLnBrk="1" hangingPunct="1">
              <a:buClr>
                <a:srgbClr val="CC0000"/>
              </a:buClr>
            </a:pPr>
            <a:endParaRPr lang="en-US" altLang="en-US" dirty="0"/>
          </a:p>
          <a:p>
            <a:pPr lvl="4" eaLnBrk="1" hangingPunct="1">
              <a:buClr>
                <a:srgbClr val="CC0000"/>
              </a:buClr>
            </a:pPr>
            <a:endParaRPr lang="en-US" altLang="en-US" dirty="0" smtClean="0"/>
          </a:p>
          <a:p>
            <a:pPr lvl="4" eaLnBrk="1" hangingPunct="1">
              <a:buClr>
                <a:srgbClr val="CC0000"/>
              </a:buClr>
            </a:pPr>
            <a:r>
              <a:rPr lang="en-US" altLang="en-US" dirty="0" smtClean="0"/>
              <a:t>Bilateral filter of size same as the “patch”</a:t>
            </a:r>
          </a:p>
          <a:p>
            <a:pPr marL="0" indent="0" eaLnBrk="1" hangingPunct="1">
              <a:buClr>
                <a:srgbClr val="CC0000"/>
              </a:buClr>
              <a:buNone/>
            </a:pPr>
            <a:endParaRPr lang="en-US" alt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7690" y="1794319"/>
            <a:ext cx="4295775" cy="9620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4154" y="3899344"/>
            <a:ext cx="5143500" cy="93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31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Osaka"/>
        <a:cs typeface="Osaka"/>
      </a:majorFont>
      <a:minorFont>
        <a:latin typeface="Arial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Osaka" charset="-128"/>
            <a:cs typeface="Osaka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Osaka" charset="-128"/>
            <a:cs typeface="Osaka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2004:Templates:Presentations:Designs:Blank Presentation</Template>
  <TotalTime>404</TotalTime>
  <Words>551</Words>
  <Application>Microsoft Office PowerPoint</Application>
  <PresentationFormat>On-screen Show (4:3)</PresentationFormat>
  <Paragraphs>168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Osaka</vt:lpstr>
      <vt:lpstr>Times</vt:lpstr>
      <vt:lpstr>Wingdings</vt:lpstr>
      <vt:lpstr>Blank Presentation</vt:lpstr>
      <vt:lpstr>Depth Enhancement Using Adaptive Auto Regressive Model</vt:lpstr>
      <vt:lpstr>Kinect and its fallacies</vt:lpstr>
      <vt:lpstr>Assumptions</vt:lpstr>
      <vt:lpstr>Prior Solutions</vt:lpstr>
      <vt:lpstr>Prior Solutions</vt:lpstr>
      <vt:lpstr>Proposed Solution</vt:lpstr>
      <vt:lpstr>Proposed Solution</vt:lpstr>
      <vt:lpstr>Proposed Solution</vt:lpstr>
      <vt:lpstr>Proposed Solution</vt:lpstr>
      <vt:lpstr>Results</vt:lpstr>
      <vt:lpstr>Results</vt:lpstr>
      <vt:lpstr>Results</vt:lpstr>
      <vt:lpstr>Results</vt:lpstr>
      <vt:lpstr>Results</vt:lpstr>
      <vt:lpstr>Conclusion &amp; Future Work</vt:lpstr>
      <vt:lpstr>Thank You</vt:lpstr>
      <vt:lpstr>References</vt:lpstr>
    </vt:vector>
  </TitlesOfParts>
  <Manager/>
  <Company>Boston University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PowerPoint Presentation</dc:title>
  <dc:subject/>
  <dc:creator>Boston University Department of Electrical &amp; Computer Engineering</dc:creator>
  <cp:keywords/>
  <dc:description/>
  <cp:lastModifiedBy>Aksris Shah</cp:lastModifiedBy>
  <cp:revision>38</cp:revision>
  <cp:lastPrinted>1904-01-01T00:00:00Z</cp:lastPrinted>
  <dcterms:created xsi:type="dcterms:W3CDTF">2008-12-23T17:38:39Z</dcterms:created>
  <dcterms:modified xsi:type="dcterms:W3CDTF">2017-05-03T16:32:26Z</dcterms:modified>
  <cp:category/>
</cp:coreProperties>
</file>

<file path=docProps/thumbnail.jpeg>
</file>